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89" r:id="rId6"/>
    <p:sldId id="29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83" r:id="rId18"/>
    <p:sldId id="284" r:id="rId19"/>
    <p:sldId id="288" r:id="rId20"/>
    <p:sldId id="271" r:id="rId21"/>
    <p:sldId id="272" r:id="rId22"/>
    <p:sldId id="287" r:id="rId23"/>
    <p:sldId id="273" r:id="rId24"/>
    <p:sldId id="282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CFE56-50C2-4919-8E26-AAFE37DD58F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0DA5D-1EC8-4B9B-9268-2DDA3A33E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99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Smooth lines are bad because they show a decrease in a function that is actually always increasing.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0DA5D-1EC8-4B9B-9268-2DDA3A33EC5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26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http://www.math.vu.nl/~koole/ccmath/ErlangC/index.php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0DA5D-1EC8-4B9B-9268-2DDA3A33EC5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24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764FE-726B-4F5C-A318-92084F9BA406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80E2E-F02D-4BA5-8C3C-3471A27222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Queueing</a:t>
            </a:r>
            <a:r>
              <a:rPr lang="en-US" dirty="0" smtClean="0"/>
              <a:t>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 319</a:t>
            </a:r>
          </a:p>
          <a:p>
            <a:r>
              <a:rPr lang="en-US" dirty="0" smtClean="0"/>
              <a:t>Prof. Andrew Ross</a:t>
            </a:r>
          </a:p>
          <a:p>
            <a:r>
              <a:rPr lang="en-US" dirty="0" smtClean="0"/>
              <a:t>Eastern Michigan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Knowing lambda, mu, and c, what will the average waiting time or line length be?</a:t>
            </a:r>
          </a:p>
          <a:p>
            <a:pPr lvl="1"/>
            <a:r>
              <a:rPr lang="en-US" dirty="0" smtClean="0"/>
              <a:t>There are some exact formulas, but not always</a:t>
            </a:r>
          </a:p>
          <a:p>
            <a:pPr lvl="1"/>
            <a:endParaRPr lang="en-US" dirty="0"/>
          </a:p>
          <a:p>
            <a:r>
              <a:rPr lang="en-US" dirty="0" smtClean="0"/>
              <a:t>Knowing lambda and mu, and having a limit on the avg. waiting time, how many servers are needed?</a:t>
            </a:r>
          </a:p>
          <a:p>
            <a:pPr lvl="1"/>
            <a:r>
              <a:rPr lang="en-US" dirty="0" smtClean="0"/>
              <a:t>There is a simple approximate formula for this, but hardly ever an exact formula.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Output Measures: when?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queues involving people, we usually care about </a:t>
            </a:r>
            <a:r>
              <a:rPr lang="en-US" dirty="0" err="1" smtClean="0"/>
              <a:t>Wq</a:t>
            </a:r>
            <a:r>
              <a:rPr lang="en-US" dirty="0" smtClean="0"/>
              <a:t>, because once they get into service, they are happy.</a:t>
            </a:r>
          </a:p>
          <a:p>
            <a:pPr>
              <a:buNone/>
            </a:pPr>
            <a:r>
              <a:rPr lang="en-US" dirty="0" smtClean="0"/>
              <a:t>	At the emergency room, you want to see a doctor right away, but once you do, you don't want that doctor to rush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For queues involving objects, we usually care about W, because as long as they are in the system, they aren't being used profitably elsewhere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Less common to care about L or </a:t>
            </a:r>
            <a:r>
              <a:rPr lang="en-US" dirty="0" err="1" smtClean="0"/>
              <a:t>Lq</a:t>
            </a:r>
            <a:r>
              <a:rPr lang="en-US" dirty="0" smtClean="0"/>
              <a:t>—only when deciding how big the waiting area should be.</a:t>
            </a:r>
          </a:p>
          <a:p>
            <a:pPr lvl="1"/>
            <a:r>
              <a:rPr lang="en-US" dirty="0" smtClean="0"/>
              <a:t>And even then, need to plan for much more than the average.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Fancy Output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● % of time that a server is busy (“utilization”)</a:t>
            </a:r>
          </a:p>
          <a:p>
            <a:pPr lvl="1"/>
            <a:r>
              <a:rPr lang="en-US" dirty="0" smtClean="0"/>
              <a:t>Higher is good to keep costs low</a:t>
            </a:r>
          </a:p>
          <a:p>
            <a:pPr lvl="1"/>
            <a:r>
              <a:rPr lang="en-US" dirty="0" smtClean="0"/>
              <a:t>Lower is good to keep waiting times low</a:t>
            </a:r>
          </a:p>
          <a:p>
            <a:pPr lvl="1"/>
            <a:r>
              <a:rPr lang="en-US" dirty="0" smtClean="0"/>
              <a:t>Overall, don't try to control it, except:</a:t>
            </a:r>
          </a:p>
          <a:p>
            <a:pPr lvl="1"/>
            <a:r>
              <a:rPr lang="en-US" dirty="0" smtClean="0"/>
              <a:t>Keep it under 95% (?) for human servers</a:t>
            </a:r>
          </a:p>
          <a:p>
            <a:pPr>
              <a:buNone/>
            </a:pPr>
            <a:r>
              <a:rPr lang="en-US" dirty="0" smtClean="0"/>
              <a:t>● Pr(wait &lt; 20 seconds) = 80% (?)</a:t>
            </a:r>
          </a:p>
          <a:p>
            <a:pPr lvl="1"/>
            <a:r>
              <a:rPr lang="en-US" dirty="0" smtClean="0"/>
              <a:t>Adapt to context: Emergency 911 </a:t>
            </a:r>
            <a:r>
              <a:rPr lang="en-US" dirty="0" err="1" smtClean="0"/>
              <a:t>vs</a:t>
            </a:r>
            <a:r>
              <a:rPr lang="en-US" dirty="0" smtClean="0"/>
              <a:t> IRS helpline</a:t>
            </a:r>
          </a:p>
          <a:p>
            <a:pPr>
              <a:buNone/>
            </a:pPr>
            <a:r>
              <a:rPr lang="en-US" dirty="0" smtClean="0"/>
              <a:t>● Pr(had to wait at all)</a:t>
            </a:r>
          </a:p>
          <a:p>
            <a:pPr>
              <a:buNone/>
            </a:pPr>
            <a:r>
              <a:rPr lang="en-US" dirty="0" smtClean="0"/>
              <a:t>● % Abandonment</a:t>
            </a:r>
          </a:p>
          <a:p>
            <a:pPr>
              <a:buNone/>
            </a:pPr>
            <a:r>
              <a:rPr lang="en-US" dirty="0" smtClean="0"/>
              <a:t>● Pr(blocked) if there's a finite waiting room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Little's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● L = lambda*W, and </a:t>
            </a:r>
            <a:r>
              <a:rPr lang="en-US" dirty="0" err="1" smtClean="0"/>
              <a:t>Lq</a:t>
            </a:r>
            <a:r>
              <a:rPr lang="en-US" dirty="0" smtClean="0"/>
              <a:t> = lambda*</a:t>
            </a:r>
            <a:r>
              <a:rPr lang="en-US" dirty="0" err="1" smtClean="0"/>
              <a:t>Wq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● Along with W=Wq+1/mu</a:t>
            </a:r>
          </a:p>
          <a:p>
            <a:pPr>
              <a:buNone/>
            </a:pPr>
            <a:r>
              <a:rPr lang="en-US" dirty="0" smtClean="0"/>
              <a:t>● Given any one of L, </a:t>
            </a:r>
            <a:r>
              <a:rPr lang="en-US" dirty="0" err="1" smtClean="0"/>
              <a:t>Lq</a:t>
            </a:r>
            <a:r>
              <a:rPr lang="en-US" dirty="0" smtClean="0"/>
              <a:t>, W, </a:t>
            </a:r>
            <a:r>
              <a:rPr lang="en-US" dirty="0" err="1" smtClean="0"/>
              <a:t>Wq</a:t>
            </a:r>
            <a:r>
              <a:rPr lang="en-US" dirty="0" smtClean="0"/>
              <a:t>, you can compute the other 3 easily.</a:t>
            </a:r>
          </a:p>
          <a:p>
            <a:pPr>
              <a:buNone/>
            </a:pPr>
            <a:r>
              <a:rPr lang="en-US" dirty="0" smtClean="0"/>
              <a:t>● But Little's Law doesn't actually compute any of them in the first place.</a:t>
            </a:r>
          </a:p>
          <a:p>
            <a:pPr>
              <a:buNone/>
            </a:pPr>
            <a:r>
              <a:rPr lang="en-US" dirty="0" smtClean="0"/>
              <a:t>● Also applies to infinite-server systems where </a:t>
            </a:r>
            <a:r>
              <a:rPr lang="en-US" dirty="0" err="1" smtClean="0"/>
              <a:t>Wq</a:t>
            </a:r>
            <a:r>
              <a:rPr lang="en-US" dirty="0" smtClean="0"/>
              <a:t>=0,  W=1/mu.</a:t>
            </a:r>
          </a:p>
          <a:p>
            <a:pPr>
              <a:buNone/>
            </a:pPr>
            <a:r>
              <a:rPr lang="en-US" dirty="0" smtClean="0"/>
              <a:t>● Also applies just to servers: </a:t>
            </a:r>
            <a:r>
              <a:rPr lang="en-US" dirty="0" err="1" smtClean="0"/>
              <a:t>avg</a:t>
            </a:r>
            <a:r>
              <a:rPr lang="en-US" dirty="0" smtClean="0"/>
              <a:t> # in service = arr. rate to service * 1/mu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Formula: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Single-server system. Technical name: M/M/1</a:t>
            </a:r>
          </a:p>
          <a:p>
            <a:r>
              <a:rPr lang="en-US" dirty="0" smtClean="0"/>
              <a:t>Arrivals are random according to a “Poisson Process” (Math 360/Math 419)</a:t>
            </a:r>
          </a:p>
          <a:p>
            <a:r>
              <a:rPr lang="en-US" dirty="0" smtClean="0"/>
              <a:t>If you put down a dot on a timeline each time a call arrives, it looks like this: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 at all evenly spaced! Lots of gaps and clusters.</a:t>
            </a:r>
          </a:p>
          <a:p>
            <a:r>
              <a:rPr lang="en-US" dirty="0" smtClean="0"/>
              <a:t>Service times: distribution is exponential. Standard Deviation of service times is roughly equal to the mean service time. Histogram looks like this: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038600"/>
            <a:ext cx="75438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774892"/>
            <a:ext cx="1371600" cy="108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Formula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Recall: rho = traffic = lambda/mu</a:t>
            </a:r>
          </a:p>
          <a:p>
            <a:r>
              <a:rPr lang="en-US" dirty="0" smtClean="0"/>
              <a:t>L = rho/(1-rho)</a:t>
            </a:r>
          </a:p>
          <a:p>
            <a:r>
              <a:rPr lang="en-US" dirty="0" smtClean="0"/>
              <a:t>Doesn’t depend on lambda or mu separately, just their ratio.</a:t>
            </a:r>
          </a:p>
          <a:p>
            <a:r>
              <a:rPr lang="en-US" dirty="0" smtClean="0"/>
              <a:t>Calculate in your head: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71600" y="4572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spreadsheet &amp;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 = rho/(1-rho) for an M/M/1 queue</a:t>
            </a:r>
          </a:p>
          <a:p>
            <a:r>
              <a:rPr lang="en-US" dirty="0" smtClean="0"/>
              <a:t> Use: rho=0, 0.25, 0.5, 0.75, 0.9, 0.99</a:t>
            </a:r>
          </a:p>
          <a:p>
            <a:r>
              <a:rPr lang="en-US" dirty="0" smtClean="0"/>
              <a:t> Use markers-with-connecting-straight lines</a:t>
            </a:r>
          </a:p>
          <a:p>
            <a:r>
              <a:rPr lang="en-US" dirty="0" smtClean="0"/>
              <a:t> Now try markers-with-connecting-smooth-lines</a:t>
            </a:r>
          </a:p>
          <a:p>
            <a:pPr lvl="1"/>
            <a:r>
              <a:rPr lang="en-US" dirty="0" smtClean="0"/>
              <a:t>Why are the smooth lines bad?</a:t>
            </a:r>
          </a:p>
          <a:p>
            <a:endParaRPr lang="en-US" dirty="0" smtClean="0"/>
          </a:p>
          <a:p>
            <a:r>
              <a:rPr lang="en-US" dirty="0" smtClean="0"/>
              <a:t>If rho=0.99 and you spend 10% more money to </a:t>
            </a:r>
          </a:p>
          <a:p>
            <a:pPr>
              <a:buNone/>
            </a:pPr>
            <a:r>
              <a:rPr lang="en-US" dirty="0" smtClean="0"/>
              <a:t>make the server go 10% faster, now rho=0.9</a:t>
            </a:r>
          </a:p>
          <a:p>
            <a:r>
              <a:rPr lang="en-US" dirty="0" smtClean="0"/>
              <a:t> What % does L decrease?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Wq</a:t>
            </a:r>
            <a:r>
              <a:rPr lang="en-US" dirty="0" smtClean="0"/>
              <a:t> for M/M/1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65627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Averages Aren’t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mapleta.emich.edu/aross15/coursepack3419/mm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00418"/>
            <a:ext cx="8419193" cy="575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0611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Multi-Server as single-server?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Original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lambda=5 calls per minute</a:t>
            </a:r>
          </a:p>
          <a:p>
            <a:pPr>
              <a:buNone/>
            </a:pPr>
            <a:r>
              <a:rPr lang="en-US" dirty="0" smtClean="0"/>
              <a:t>Talk time </a:t>
            </a:r>
            <a:r>
              <a:rPr lang="en-US" dirty="0" err="1" smtClean="0"/>
              <a:t>avg</a:t>
            </a:r>
            <a:r>
              <a:rPr lang="en-US" dirty="0" smtClean="0"/>
              <a:t>: 10 minutes/call:</a:t>
            </a:r>
          </a:p>
          <a:p>
            <a:pPr>
              <a:buNone/>
            </a:pPr>
            <a:r>
              <a:rPr lang="en-US" dirty="0" smtClean="0"/>
              <a:t>	mu = 1/10</a:t>
            </a:r>
          </a:p>
          <a:p>
            <a:pPr>
              <a:buNone/>
            </a:pPr>
            <a:r>
              <a:rPr lang="en-US" dirty="0" smtClean="0"/>
              <a:t>k=57 </a:t>
            </a:r>
            <a:r>
              <a:rPr lang="en-US" dirty="0" smtClean="0"/>
              <a:t>servers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Erlang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-C calculator gives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Wq</a:t>
            </a:r>
            <a:r>
              <a:rPr lang="en-US" dirty="0" smtClean="0"/>
              <a:t>=21.1 seconds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Pr(not delayed) = 75.35%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Fast Single Server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lambda=5 calls per minute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Talk time </a:t>
            </a:r>
            <a:r>
              <a:rPr lang="en-US" dirty="0" err="1" smtClean="0"/>
              <a:t>avg</a:t>
            </a:r>
            <a:r>
              <a:rPr lang="en-US" dirty="0" smtClean="0"/>
              <a:t>: 10/57 min/call:</a:t>
            </a:r>
          </a:p>
          <a:p>
            <a:pPr>
              <a:buNone/>
            </a:pPr>
            <a:r>
              <a:rPr lang="en-US" dirty="0" smtClean="0"/>
              <a:t>	mu=57/10,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k=1 </a:t>
            </a:r>
            <a:r>
              <a:rPr lang="en-US" dirty="0" smtClean="0"/>
              <a:t>server</a:t>
            </a:r>
          </a:p>
          <a:p>
            <a:pPr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M/M/1: rho=50/57,</a:t>
            </a:r>
          </a:p>
          <a:p>
            <a:pPr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Wq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=(1/mu)*rho/(1-rho)= 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en-US" dirty="0" err="1" smtClean="0"/>
              <a:t>Wq</a:t>
            </a:r>
            <a:r>
              <a:rPr lang="en-US" dirty="0" smtClean="0"/>
              <a:t> = 75 seconds </a:t>
            </a:r>
          </a:p>
          <a:p>
            <a:pPr>
              <a:buNone/>
            </a:pPr>
            <a:r>
              <a:rPr lang="en-US" dirty="0" err="1" smtClean="0"/>
              <a:t>Pr</a:t>
            </a:r>
            <a:r>
              <a:rPr lang="en-US" dirty="0" smtClean="0"/>
              <a:t>(not </a:t>
            </a:r>
            <a:r>
              <a:rPr lang="en-US" dirty="0"/>
              <a:t>delayed)=1-rho=12%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6126163"/>
            <a:ext cx="7774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it a good idea to approximate multi-server with a fast single server calculation?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2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Queueing</a:t>
            </a:r>
            <a:r>
              <a:rPr lang="en-US" dirty="0" smtClean="0"/>
              <a:t> Theory?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queue = a line of people or things waiting to be served</a:t>
            </a:r>
          </a:p>
          <a:p>
            <a:r>
              <a:rPr lang="en-US" dirty="0" err="1" smtClean="0"/>
              <a:t>Queueing</a:t>
            </a:r>
            <a:r>
              <a:rPr lang="en-US" dirty="0" smtClean="0"/>
              <a:t> Theory: ways of predicting how long the line or the wait will be, or deciding on how many servers to have</a:t>
            </a:r>
          </a:p>
          <a:p>
            <a:r>
              <a:rPr lang="en-US" dirty="0" smtClean="0"/>
              <a:t>Some people spell it queuing rather than </a:t>
            </a:r>
            <a:r>
              <a:rPr lang="en-US" dirty="0" err="1" smtClean="0"/>
              <a:t>queueing</a:t>
            </a:r>
            <a:r>
              <a:rPr lang="en-US" dirty="0" smtClean="0"/>
              <a:t>; either is acceptable (I prefer </a:t>
            </a:r>
            <a:r>
              <a:rPr lang="en-US" dirty="0" err="1" smtClean="0"/>
              <a:t>queueing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 err="1" smtClean="0"/>
              <a:t>vs</a:t>
            </a:r>
            <a:r>
              <a:rPr lang="en-US" dirty="0" smtClean="0"/>
              <a:t> Multi-Server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Single-server intuition still applies:</a:t>
            </a:r>
          </a:p>
          <a:p>
            <a:pPr marL="0" indent="0">
              <a:buNone/>
            </a:pPr>
            <a:r>
              <a:rPr lang="en-US" dirty="0" smtClean="0"/>
              <a:t>	 </a:t>
            </a:r>
            <a:r>
              <a:rPr lang="en-US" dirty="0" smtClean="0"/>
              <a:t>as rho </a:t>
            </a:r>
            <a:r>
              <a:rPr lang="en-US" dirty="0" smtClean="0"/>
              <a:t>gets large,  L&amp;W </a:t>
            </a:r>
            <a:r>
              <a:rPr lang="en-US" dirty="0" smtClean="0"/>
              <a:t>go to infinity</a:t>
            </a:r>
          </a:p>
          <a:p>
            <a:r>
              <a:rPr lang="en-US" dirty="0" smtClean="0"/>
              <a:t> But the </a:t>
            </a:r>
            <a:r>
              <a:rPr lang="en-US" dirty="0" err="1" smtClean="0"/>
              <a:t>avg</a:t>
            </a:r>
            <a:r>
              <a:rPr lang="en-US" dirty="0" smtClean="0"/>
              <a:t> wait &amp; </a:t>
            </a:r>
            <a:r>
              <a:rPr lang="en-US" dirty="0" err="1" smtClean="0"/>
              <a:t>avg</a:t>
            </a:r>
            <a:r>
              <a:rPr lang="en-US" dirty="0" smtClean="0"/>
              <a:t> #</a:t>
            </a:r>
            <a:r>
              <a:rPr lang="en-US" dirty="0" smtClean="0"/>
              <a:t> </a:t>
            </a:r>
            <a:r>
              <a:rPr lang="en-US" dirty="0" smtClean="0"/>
              <a:t>aren't the same for single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/>
              <a:t>multi-server.</a:t>
            </a:r>
          </a:p>
          <a:p>
            <a:r>
              <a:rPr lang="en-US" dirty="0" smtClean="0"/>
              <a:t>Also:</a:t>
            </a:r>
            <a:endParaRPr lang="en-US" dirty="0" smtClean="0"/>
          </a:p>
          <a:p>
            <a:pPr lvl="1"/>
            <a:r>
              <a:rPr lang="en-US" dirty="0" smtClean="0"/>
              <a:t>Single-server</a:t>
            </a:r>
            <a:r>
              <a:rPr lang="en-US" dirty="0" smtClean="0"/>
              <a:t>: most people are in the </a:t>
            </a:r>
            <a:r>
              <a:rPr lang="en-US" dirty="0" smtClean="0"/>
              <a:t>queue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 smtClean="0"/>
          </a:p>
          <a:p>
            <a:pPr lvl="1"/>
            <a:r>
              <a:rPr lang="en-US" dirty="0" smtClean="0"/>
              <a:t>Multi-server: most people are in </a:t>
            </a:r>
            <a:r>
              <a:rPr lang="en-US" dirty="0" smtClean="0"/>
              <a:t>service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Laws of Applied </a:t>
            </a:r>
            <a:r>
              <a:rPr lang="en-US" dirty="0" err="1" smtClean="0"/>
              <a:t>Queueing</a:t>
            </a:r>
            <a:r>
              <a:rPr lang="en-US" dirty="0" smtClean="0"/>
              <a:t>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Get </a:t>
            </a:r>
            <a:r>
              <a:rPr lang="en-US" dirty="0" smtClean="0"/>
              <a:t>there before the queue </a:t>
            </a:r>
            <a:r>
              <a:rPr lang="en-US" dirty="0" smtClean="0"/>
              <a:t>forms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2.  At the grocery store, stay to the far left or right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(but not at tollbooths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3. For M/M/c, you need approximately</a:t>
            </a:r>
          </a:p>
          <a:p>
            <a:pPr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#servers = rho + z*</a:t>
            </a:r>
            <a:r>
              <a:rPr lang="en-US" dirty="0" err="1" smtClean="0">
                <a:solidFill>
                  <a:srgbClr val="00B050"/>
                </a:solidFill>
              </a:rPr>
              <a:t>sqrt</a:t>
            </a:r>
            <a:r>
              <a:rPr lang="en-US" dirty="0" smtClean="0">
                <a:solidFill>
                  <a:srgbClr val="00B050"/>
                </a:solidFill>
              </a:rPr>
              <a:t>(rho)</a:t>
            </a:r>
          </a:p>
          <a:p>
            <a:pPr>
              <a:buNone/>
            </a:pPr>
            <a:r>
              <a:rPr lang="en-US" dirty="0" smtClean="0"/>
              <a:t>z=1:good service		z=2:great service</a:t>
            </a:r>
            <a:endParaRPr lang="en-US" dirty="0" smtClean="0"/>
          </a:p>
          <a:p>
            <a:pPr>
              <a:buNone/>
            </a:pPr>
            <a:r>
              <a:rPr lang="en-US" sz="2200" dirty="0" smtClean="0"/>
              <a:t>Technically, z is the Normal Distribution cutoff for </a:t>
            </a:r>
          </a:p>
          <a:p>
            <a:pPr>
              <a:buNone/>
            </a:pPr>
            <a:r>
              <a:rPr lang="en-US" sz="2200" dirty="0" smtClean="0"/>
              <a:t>Pr(not delayed).  For example, if Pr(not delayed)=85%, then z=1</a:t>
            </a:r>
            <a:endParaRPr lang="en-US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ttp://mapleta.emich.edu/aross15/coursepack3419/mm5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956582"/>
            <a:ext cx="8677275" cy="593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748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Practice with the 3rd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Also called “Square-root staffing”</a:t>
            </a:r>
          </a:p>
          <a:p>
            <a:endParaRPr lang="en-US" dirty="0" smtClean="0"/>
          </a:p>
          <a:p>
            <a:r>
              <a:rPr lang="en-US" dirty="0" smtClean="0"/>
              <a:t>If rho=10, you need 10+1*</a:t>
            </a:r>
            <a:r>
              <a:rPr lang="en-US" dirty="0" err="1" smtClean="0"/>
              <a:t>sqrt</a:t>
            </a:r>
            <a:r>
              <a:rPr lang="en-US" dirty="0" smtClean="0"/>
              <a:t>(10)=13.16 or 14 servers,</a:t>
            </a:r>
          </a:p>
          <a:p>
            <a:pPr lvl="1"/>
            <a:r>
              <a:rPr lang="en-US" dirty="0" smtClean="0"/>
              <a:t> which is 31% more than rho alone.</a:t>
            </a:r>
          </a:p>
          <a:p>
            <a:r>
              <a:rPr lang="en-US" dirty="0" smtClean="0"/>
              <a:t>If rho=100, you need...</a:t>
            </a:r>
          </a:p>
          <a:p>
            <a:pPr lvl="1"/>
            <a:r>
              <a:rPr lang="en-US" dirty="0" smtClean="0"/>
              <a:t>Which is ??% more than rho alone.</a:t>
            </a:r>
          </a:p>
          <a:p>
            <a:endParaRPr lang="en-US" dirty="0" smtClean="0"/>
          </a:p>
          <a:p>
            <a:r>
              <a:rPr lang="en-US" dirty="0" smtClean="0"/>
              <a:t>If rho=1000, you need...</a:t>
            </a:r>
          </a:p>
          <a:p>
            <a:pPr lvl="1"/>
            <a:r>
              <a:rPr lang="en-US" dirty="0" smtClean="0"/>
              <a:t>Which is ??% more than rho alone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544" y="685800"/>
            <a:ext cx="7880856" cy="588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stopped here at traffic=400, but biggest physical call centers  are about 2000 people (can get bigger by virtual grouping)</a:t>
            </a:r>
          </a:p>
          <a:p>
            <a:r>
              <a:rPr lang="en-US" dirty="0" smtClean="0"/>
              <a:t>Old hospital guideline: aim for 85% utilization.  Bad!</a:t>
            </a:r>
          </a:p>
          <a:p>
            <a:r>
              <a:rPr lang="en-US" dirty="0" smtClean="0"/>
              <a:t>Infomercial “operators are standing by”?  They are consolidated &amp; cross-trained.</a:t>
            </a:r>
          </a:p>
          <a:p>
            <a:r>
              <a:rPr lang="en-US" dirty="0" smtClean="0"/>
              <a:t>In 1978 there were 661 Poison Control Centers in the US, now there are 51, with a national 1-800 number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Except for Data Networks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Arrival of data packets isn't even a renewal  process, let alone a Poisson Process</a:t>
            </a:r>
          </a:p>
          <a:p>
            <a:r>
              <a:rPr lang="en-US" dirty="0" smtClean="0"/>
              <a:t> Shows fractal patterns!</a:t>
            </a:r>
          </a:p>
          <a:p>
            <a:r>
              <a:rPr lang="en-US" dirty="0" smtClean="0"/>
              <a:t> Usually, averaging over a longer </a:t>
            </a:r>
            <a:r>
              <a:rPr lang="en-US" dirty="0" err="1" smtClean="0"/>
              <a:t>timespan</a:t>
            </a:r>
            <a:r>
              <a:rPr lang="en-US" dirty="0" smtClean="0"/>
              <a:t> reduces variability, but not for data networks.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“Where Mathematics Meets the Internet”   </a:t>
            </a:r>
          </a:p>
          <a:p>
            <a:pPr>
              <a:buNone/>
            </a:pPr>
            <a:r>
              <a:rPr lang="en-US" dirty="0" smtClean="0"/>
              <a:t>Walter </a:t>
            </a:r>
            <a:r>
              <a:rPr lang="en-US" dirty="0" err="1" smtClean="0"/>
              <a:t>Willinger</a:t>
            </a:r>
            <a:r>
              <a:rPr lang="en-US" dirty="0" smtClean="0"/>
              <a:t> and Vern </a:t>
            </a:r>
            <a:r>
              <a:rPr lang="en-US" dirty="0" err="1" smtClean="0"/>
              <a:t>Paxson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First-Come-First-Serve (FCFS) or FIFO</a:t>
            </a:r>
          </a:p>
          <a:p>
            <a:r>
              <a:rPr lang="en-US" dirty="0" smtClean="0"/>
              <a:t> Last-Come-First-Serve (LCFS) or LIFO</a:t>
            </a:r>
          </a:p>
          <a:p>
            <a:r>
              <a:rPr lang="en-US" dirty="0" smtClean="0"/>
              <a:t>Service in Random Order (SIRO) or RSS</a:t>
            </a:r>
          </a:p>
          <a:p>
            <a:r>
              <a:rPr lang="en-US" dirty="0" smtClean="0"/>
              <a:t>All of these have same averages (L, </a:t>
            </a:r>
            <a:r>
              <a:rPr lang="en-US" dirty="0" err="1" smtClean="0"/>
              <a:t>Lq</a:t>
            </a:r>
            <a:r>
              <a:rPr lang="en-US" dirty="0" smtClean="0"/>
              <a:t>, W, </a:t>
            </a:r>
            <a:r>
              <a:rPr lang="en-US" dirty="0" err="1" smtClean="0"/>
              <a:t>Wq</a:t>
            </a:r>
            <a:r>
              <a:rPr lang="en-US" dirty="0" smtClean="0"/>
              <a:t>)</a:t>
            </a:r>
          </a:p>
          <a:p>
            <a:r>
              <a:rPr lang="en-US" dirty="0" smtClean="0"/>
              <a:t>FCFS has lowest wait-time variance, LCFS highest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Ordering: lower mean wait!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Shortest Job First </a:t>
            </a:r>
          </a:p>
          <a:p>
            <a:pPr lvl="1"/>
            <a:r>
              <a:rPr lang="en-US" dirty="0" smtClean="0"/>
              <a:t>needs estimate of service time for each job</a:t>
            </a:r>
          </a:p>
          <a:p>
            <a:r>
              <a:rPr lang="en-US" dirty="0" smtClean="0"/>
              <a:t>Shortest Remaining Processing Time </a:t>
            </a:r>
          </a:p>
          <a:p>
            <a:pPr lvl="1"/>
            <a:r>
              <a:rPr lang="en-US" dirty="0" smtClean="0"/>
              <a:t>Also needs ability to interrupt jobs</a:t>
            </a:r>
          </a:p>
          <a:p>
            <a:r>
              <a:rPr lang="en-US" dirty="0" smtClean="0"/>
              <a:t>But either can really slow down long jobs.</a:t>
            </a:r>
          </a:p>
          <a:p>
            <a:r>
              <a:rPr lang="en-US" dirty="0" smtClean="0"/>
              <a:t>Round-Robin</a:t>
            </a:r>
          </a:p>
          <a:p>
            <a:pPr lvl="1"/>
            <a:r>
              <a:rPr lang="en-US" dirty="0" smtClean="0"/>
              <a:t>Each job gets a little slice of time, e.g. 5ms-30ms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Appointment-based </a:t>
            </a:r>
            <a:r>
              <a:rPr lang="en-US" dirty="0" err="1" smtClean="0"/>
              <a:t>queueing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E.g. dentist's office, doctor's office</a:t>
            </a:r>
          </a:p>
          <a:p>
            <a:r>
              <a:rPr lang="en-US" dirty="0" smtClean="0"/>
              <a:t>No-shows are a problem: forgetfulness, etc.</a:t>
            </a:r>
          </a:p>
          <a:p>
            <a:pPr lvl="1"/>
            <a:r>
              <a:rPr lang="en-US" dirty="0" smtClean="0"/>
              <a:t>Some clinics with low-income customers see high no-shows, will triple-book appointment slots!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2600" dirty="0" smtClean="0"/>
              <a:t>–Car breakdowns, Can't get time off, Can't get a babysitter</a:t>
            </a:r>
          </a:p>
          <a:p>
            <a:r>
              <a:rPr lang="en-US" dirty="0" smtClean="0"/>
              <a:t>Much less academic work done on this.</a:t>
            </a:r>
          </a:p>
          <a:p>
            <a:r>
              <a:rPr lang="en-US" dirty="0" smtClean="0"/>
              <a:t>A tiny trend toward only making same-day </a:t>
            </a:r>
          </a:p>
          <a:p>
            <a:pPr>
              <a:buNone/>
            </a:pPr>
            <a:r>
              <a:rPr lang="en-US" dirty="0" smtClean="0"/>
              <a:t>	appointments: “Advanced Access”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Telephone call centers</a:t>
            </a:r>
          </a:p>
          <a:p>
            <a:r>
              <a:rPr lang="en-US" dirty="0" smtClean="0"/>
              <a:t>Factories</a:t>
            </a:r>
          </a:p>
          <a:p>
            <a:r>
              <a:rPr lang="en-US" dirty="0" smtClean="0"/>
              <a:t>Inventory</a:t>
            </a:r>
          </a:p>
          <a:p>
            <a:r>
              <a:rPr lang="en-US" dirty="0" smtClean="0"/>
              <a:t>Health Care</a:t>
            </a:r>
          </a:p>
          <a:p>
            <a:r>
              <a:rPr lang="en-US" dirty="0" smtClean="0"/>
              <a:t>Police/Firefighter/Ambulance</a:t>
            </a:r>
          </a:p>
          <a:p>
            <a:r>
              <a:rPr lang="en-US" dirty="0" smtClean="0"/>
              <a:t>Repair technicians</a:t>
            </a:r>
          </a:p>
          <a:p>
            <a:r>
              <a:rPr lang="en-US" dirty="0" smtClean="0"/>
              <a:t>Car/Truck traffic</a:t>
            </a:r>
          </a:p>
          <a:p>
            <a:r>
              <a:rPr lang="en-US" dirty="0" smtClean="0"/>
              <a:t>Internet data traffic</a:t>
            </a:r>
          </a:p>
          <a:p>
            <a:r>
              <a:rPr lang="en-US" dirty="0" smtClean="0"/>
              <a:t>UPS/FedEx</a:t>
            </a:r>
          </a:p>
          <a:p>
            <a:r>
              <a:rPr lang="en-US" dirty="0" smtClean="0"/>
              <a:t>Machines waiting for repair</a:t>
            </a:r>
          </a:p>
          <a:p>
            <a:r>
              <a:rPr lang="en-US" dirty="0" smtClean="0"/>
              <a:t>Restaurants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Time-of-Day arrivals?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600" dirty="0" smtClean="0"/>
              <a:t>Improving the SIPP Approach for Staffing Service Systems That Have Cyclic Demands. Linda V. Green, Peter J. </a:t>
            </a:r>
            <a:r>
              <a:rPr lang="en-US" sz="1600" dirty="0" err="1" smtClean="0"/>
              <a:t>Kolesar</a:t>
            </a:r>
            <a:r>
              <a:rPr lang="en-US" sz="1600" dirty="0" smtClean="0"/>
              <a:t> and </a:t>
            </a:r>
            <a:r>
              <a:rPr lang="en-US" sz="1600" dirty="0" err="1" smtClean="0"/>
              <a:t>João</a:t>
            </a:r>
            <a:r>
              <a:rPr lang="en-US" sz="1600" dirty="0" smtClean="0"/>
              <a:t> </a:t>
            </a:r>
            <a:r>
              <a:rPr lang="en-US" sz="1600" dirty="0" err="1" smtClean="0"/>
              <a:t>Soares</a:t>
            </a:r>
            <a:r>
              <a:rPr lang="en-US" sz="1600" dirty="0" smtClean="0"/>
              <a:t>. Operations Research, Vol. 49, No. 4 (Jul. - Aug., 2001), pp. 549-564 </a:t>
            </a:r>
          </a:p>
          <a:p>
            <a:r>
              <a:rPr lang="en-US" dirty="0" smtClean="0"/>
              <a:t>For call center models, if rho/mu &lt; 1, can break it into hour-long segments and treat each independently.</a:t>
            </a:r>
          </a:p>
          <a:p>
            <a:r>
              <a:rPr lang="en-US" dirty="0" smtClean="0"/>
              <a:t>If it's any worse, hire a </a:t>
            </a:r>
            <a:r>
              <a:rPr lang="en-US" dirty="0" err="1" smtClean="0"/>
              <a:t>queueing</a:t>
            </a:r>
            <a:r>
              <a:rPr lang="en-US" dirty="0" smtClean="0"/>
              <a:t> theorist.</a:t>
            </a:r>
          </a:p>
          <a:p>
            <a:r>
              <a:rPr lang="en-US" dirty="0" smtClean="0"/>
              <a:t>Procedure:</a:t>
            </a:r>
          </a:p>
          <a:p>
            <a:pPr lvl="1"/>
            <a:r>
              <a:rPr lang="en-US" dirty="0" smtClean="0"/>
              <a:t>Forecast the arrival rate curve</a:t>
            </a:r>
          </a:p>
          <a:p>
            <a:pPr lvl="1"/>
            <a:r>
              <a:rPr lang="en-US" dirty="0" smtClean="0"/>
              <a:t>Decide how many servers in each time block</a:t>
            </a:r>
          </a:p>
          <a:p>
            <a:pPr lvl="1"/>
            <a:r>
              <a:rPr lang="en-US" dirty="0" smtClean="0"/>
              <a:t>Decide how many people on each shift (watch out for lunch breaks, coffee breaks, etc), “scheduling” (Math 560)</a:t>
            </a:r>
          </a:p>
          <a:p>
            <a:pPr lvl="1"/>
            <a:r>
              <a:rPr lang="en-US" dirty="0" smtClean="0"/>
              <a:t>Decide which people work which shift (“</a:t>
            </a:r>
            <a:r>
              <a:rPr lang="en-US" dirty="0" err="1" smtClean="0"/>
              <a:t>rostering</a:t>
            </a:r>
            <a:r>
              <a:rPr lang="en-US" dirty="0" smtClean="0"/>
              <a:t>”)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Erlang</a:t>
            </a:r>
            <a:r>
              <a:rPr lang="en-US" dirty="0" smtClean="0"/>
              <a:t>-C calculators on the web &amp; for Excel</a:t>
            </a:r>
          </a:p>
          <a:p>
            <a:r>
              <a:rPr lang="en-US" dirty="0" smtClean="0"/>
              <a:t>QTS Plus</a:t>
            </a:r>
          </a:p>
          <a:p>
            <a:r>
              <a:rPr lang="en-US" dirty="0" smtClean="0"/>
              <a:t>Discrete-Event Simulation:</a:t>
            </a:r>
          </a:p>
          <a:p>
            <a:pPr lvl="1"/>
            <a:r>
              <a:rPr lang="en-US" dirty="0" smtClean="0"/>
              <a:t>Arena, SIMUL8, GPSS, etc.</a:t>
            </a:r>
          </a:p>
          <a:p>
            <a:pPr lvl="1"/>
            <a:r>
              <a:rPr lang="en-US" dirty="0" smtClean="0"/>
              <a:t>http://www.lionhrtpub.com/orms/surveys/Simulation/Simulation1.html</a:t>
            </a:r>
          </a:p>
          <a:p>
            <a:r>
              <a:rPr lang="en-US" dirty="0"/>
              <a:t>C</a:t>
            </a:r>
            <a:r>
              <a:rPr lang="en-US" dirty="0" smtClean="0"/>
              <a:t>an hack </a:t>
            </a:r>
            <a:r>
              <a:rPr lang="en-US" dirty="0" err="1" smtClean="0"/>
              <a:t>multiserver</a:t>
            </a:r>
            <a:r>
              <a:rPr lang="en-US" dirty="0" smtClean="0"/>
              <a:t> queues in excel:</a:t>
            </a:r>
          </a:p>
          <a:p>
            <a:pPr lvl="1"/>
            <a:r>
              <a:rPr lang="en-US" dirty="0" smtClean="0"/>
              <a:t>http://www.informs.org/Pubs/ITE/Archive/Volume-7/Simpler-Spreadsheet-Simulation-of-Multi-Server-Queues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add servers to improve service, fewer people will balk/abandon, and your servers might get busier.</a:t>
            </a:r>
          </a:p>
          <a:p>
            <a:r>
              <a:rPr lang="en-US" dirty="0" smtClean="0"/>
              <a:t>Game Theory—where is the equilibrium?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Wait to find a parking space</a:t>
            </a:r>
          </a:p>
          <a:p>
            <a:r>
              <a:rPr lang="en-US" dirty="0" smtClean="0"/>
              <a:t>Wait for the parking shuttle</a:t>
            </a:r>
          </a:p>
          <a:p>
            <a:r>
              <a:rPr lang="en-US" dirty="0" smtClean="0"/>
              <a:t>Wait to check your bags</a:t>
            </a:r>
          </a:p>
          <a:p>
            <a:r>
              <a:rPr lang="en-US" dirty="0" smtClean="0"/>
              <a:t>Wait to get through security</a:t>
            </a:r>
          </a:p>
          <a:p>
            <a:r>
              <a:rPr lang="en-US" dirty="0" smtClean="0"/>
              <a:t>Wait to buy some food</a:t>
            </a:r>
          </a:p>
          <a:p>
            <a:r>
              <a:rPr lang="en-US" dirty="0" smtClean="0"/>
              <a:t>Wait for your plane to arrive</a:t>
            </a:r>
          </a:p>
          <a:p>
            <a:r>
              <a:rPr lang="en-US" dirty="0" smtClean="0"/>
              <a:t>Wait to board the plane</a:t>
            </a:r>
          </a:p>
          <a:p>
            <a:r>
              <a:rPr lang="en-US" dirty="0" smtClean="0"/>
              <a:t>Wait for luggage to finish loading</a:t>
            </a:r>
          </a:p>
          <a:p>
            <a:r>
              <a:rPr lang="en-US" dirty="0" smtClean="0"/>
              <a:t>Wait to de-ice</a:t>
            </a:r>
          </a:p>
          <a:p>
            <a:r>
              <a:rPr lang="en-US" dirty="0" smtClean="0"/>
              <a:t>Wait to take off</a:t>
            </a:r>
          </a:p>
          <a:p>
            <a:r>
              <a:rPr lang="en-US" dirty="0" smtClean="0"/>
              <a:t>Wait to de-ice</a:t>
            </a:r>
          </a:p>
          <a:p>
            <a:r>
              <a:rPr lang="en-US" dirty="0" smtClean="0"/>
              <a:t>Wait to take off</a:t>
            </a:r>
          </a:p>
          <a:p>
            <a:r>
              <a:rPr lang="en-US" dirty="0" smtClean="0"/>
              <a:t>Wait for the peanuts</a:t>
            </a:r>
          </a:p>
          <a:p>
            <a:r>
              <a:rPr lang="en-US" dirty="0" smtClean="0"/>
              <a:t>Wait to land</a:t>
            </a:r>
          </a:p>
          <a:p>
            <a:r>
              <a:rPr lang="en-US" dirty="0" smtClean="0"/>
              <a:t>Wait for the gate to free up</a:t>
            </a:r>
          </a:p>
          <a:p>
            <a:r>
              <a:rPr lang="en-US" dirty="0" smtClean="0"/>
              <a:t>Wait to de-plane</a:t>
            </a:r>
          </a:p>
          <a:p>
            <a:r>
              <a:rPr lang="en-US" dirty="0" smtClean="0"/>
              <a:t>Wait for your luggage</a:t>
            </a:r>
          </a:p>
          <a:p>
            <a:r>
              <a:rPr lang="en-US" dirty="0" smtClean="0"/>
              <a:t>Wait for a taxi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a company gets 40 calls/hour to its receptionist, who can handle 50 calls/hour on average</a:t>
            </a:r>
          </a:p>
          <a:p>
            <a:r>
              <a:rPr lang="en-US" dirty="0" smtClean="0"/>
              <a:t>Mean # calls in the system will be 4</a:t>
            </a:r>
          </a:p>
          <a:p>
            <a:r>
              <a:rPr lang="en-US" dirty="0" smtClean="0"/>
              <a:t>Sketch a graph with x=time, y=#calls in system when mean # in system is 4 people.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3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Actually,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://mapleta.emich.edu/aross15/coursepack3419/mm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00418"/>
            <a:ext cx="8419193" cy="575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752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Simple: Ignoring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Time-of-day changes in arrival rate</a:t>
            </a:r>
          </a:p>
          <a:p>
            <a:r>
              <a:rPr lang="en-US" dirty="0" smtClean="0"/>
              <a:t>Job priorities</a:t>
            </a:r>
          </a:p>
          <a:p>
            <a:r>
              <a:rPr lang="en-US" dirty="0" smtClean="0"/>
              <a:t>Balking (giving up before joining the queue)</a:t>
            </a:r>
          </a:p>
          <a:p>
            <a:r>
              <a:rPr lang="en-US" dirty="0" smtClean="0"/>
              <a:t>Abandoning/reneging (giving up while in queue)</a:t>
            </a:r>
          </a:p>
          <a:p>
            <a:r>
              <a:rPr lang="en-US" dirty="0" smtClean="0"/>
              <a:t>Retrials (trying back later after balking/abandoning)</a:t>
            </a:r>
          </a:p>
          <a:p>
            <a:r>
              <a:rPr lang="en-US" dirty="0" smtClean="0"/>
              <a:t>Batch Arrivals</a:t>
            </a:r>
          </a:p>
          <a:p>
            <a:r>
              <a:rPr lang="en-US" dirty="0" smtClean="0"/>
              <a:t>Batch Service</a:t>
            </a:r>
          </a:p>
          <a:p>
            <a:r>
              <a:rPr lang="en-US" dirty="0" smtClean="0"/>
              <a:t>Uncertainty in arrival rate</a:t>
            </a:r>
          </a:p>
          <a:p>
            <a:r>
              <a:rPr lang="en-US" dirty="0" smtClean="0"/>
              <a:t>Bilingual/Monolingual Servers (Press 1 for English…)</a:t>
            </a:r>
          </a:p>
          <a:p>
            <a:r>
              <a:rPr lang="en-US" dirty="0" smtClean="0"/>
              <a:t>Virtual Hold (Press 1 and we will call you back)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Notation: Input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lambda = arrival rate, </a:t>
            </a:r>
          </a:p>
          <a:p>
            <a:pPr lvl="1"/>
            <a:r>
              <a:rPr lang="en-US" dirty="0" smtClean="0"/>
              <a:t>e.g. 120 calls/hour, or 1 every 30 seconds on avg.</a:t>
            </a:r>
          </a:p>
          <a:p>
            <a:r>
              <a:rPr lang="en-US" dirty="0" smtClean="0"/>
              <a:t>mu = service rate per server,</a:t>
            </a:r>
          </a:p>
          <a:p>
            <a:pPr lvl="1"/>
            <a:r>
              <a:rPr lang="en-US" dirty="0" smtClean="0"/>
              <a:t>e.g. 4 calls/hour = 15 minutes per call, on avg.</a:t>
            </a:r>
          </a:p>
          <a:p>
            <a:r>
              <a:rPr lang="en-US" dirty="0" smtClean="0"/>
              <a:t>c = # of servers (or k, or m, or n, or s)</a:t>
            </a:r>
          </a:p>
          <a:p>
            <a:r>
              <a:rPr lang="en-US" dirty="0" smtClean="0"/>
              <a:t>rho = lambda/mu = “traffic”</a:t>
            </a:r>
          </a:p>
          <a:p>
            <a:pPr lvl="1"/>
            <a:r>
              <a:rPr lang="en-US" dirty="0" smtClean="0"/>
              <a:t>e.g. rho=120 calls/hour / 4 calls/hour = 30 (</a:t>
            </a:r>
            <a:r>
              <a:rPr lang="en-US" dirty="0" err="1" smtClean="0"/>
              <a:t>unitless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Notation: Output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 = </a:t>
            </a:r>
            <a:r>
              <a:rPr lang="en-US" dirty="0" err="1" smtClean="0"/>
              <a:t>avg</a:t>
            </a:r>
            <a:r>
              <a:rPr lang="en-US" dirty="0" smtClean="0"/>
              <a:t> # of people or jobs in the system</a:t>
            </a:r>
          </a:p>
          <a:p>
            <a:pPr lvl="1"/>
            <a:r>
              <a:rPr lang="en-US" dirty="0" smtClean="0"/>
              <a:t>That’s in the line plus those in service</a:t>
            </a:r>
          </a:p>
          <a:p>
            <a:r>
              <a:rPr lang="en-US" dirty="0" err="1" smtClean="0"/>
              <a:t>Lq</a:t>
            </a:r>
            <a:r>
              <a:rPr lang="en-US" dirty="0" smtClean="0"/>
              <a:t> = </a:t>
            </a:r>
            <a:r>
              <a:rPr lang="en-US" dirty="0" err="1" smtClean="0"/>
              <a:t>avg</a:t>
            </a:r>
            <a:r>
              <a:rPr lang="en-US" dirty="0" smtClean="0"/>
              <a:t> # of people or jobs in the queue</a:t>
            </a:r>
          </a:p>
          <a:p>
            <a:pPr lvl="1"/>
            <a:r>
              <a:rPr lang="en-US" dirty="0" smtClean="0"/>
              <a:t>Not including those in service</a:t>
            </a:r>
          </a:p>
          <a:p>
            <a:r>
              <a:rPr lang="en-US" dirty="0" smtClean="0"/>
              <a:t>W = </a:t>
            </a:r>
            <a:r>
              <a:rPr lang="en-US" dirty="0" err="1" smtClean="0"/>
              <a:t>avg</a:t>
            </a:r>
            <a:r>
              <a:rPr lang="en-US" dirty="0" smtClean="0"/>
              <a:t> time spent in the system by a job</a:t>
            </a:r>
          </a:p>
          <a:p>
            <a:pPr lvl="1"/>
            <a:r>
              <a:rPr lang="en-US" dirty="0" smtClean="0"/>
              <a:t>that’s time spent in line, plus time spent in service</a:t>
            </a:r>
          </a:p>
          <a:p>
            <a:r>
              <a:rPr lang="en-US" dirty="0" err="1" smtClean="0"/>
              <a:t>Wq</a:t>
            </a:r>
            <a:r>
              <a:rPr lang="en-US" dirty="0" smtClean="0"/>
              <a:t> = </a:t>
            </a:r>
            <a:r>
              <a:rPr lang="en-US" dirty="0" err="1" smtClean="0"/>
              <a:t>avg</a:t>
            </a:r>
            <a:r>
              <a:rPr lang="en-US" dirty="0" smtClean="0"/>
              <a:t> time spent in the line</a:t>
            </a:r>
          </a:p>
          <a:p>
            <a:r>
              <a:rPr lang="en-US" dirty="0" smtClean="0"/>
              <a:t>Of course, W = </a:t>
            </a:r>
            <a:r>
              <a:rPr lang="en-US" dirty="0" err="1" smtClean="0"/>
              <a:t>Wq</a:t>
            </a:r>
            <a:r>
              <a:rPr lang="en-US" dirty="0" smtClean="0"/>
              <a:t> + 1/mu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1532</Words>
  <Application>Microsoft Office PowerPoint</Application>
  <PresentationFormat>On-screen Show (4:3)</PresentationFormat>
  <Paragraphs>242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Office Theme</vt:lpstr>
      <vt:lpstr>Introduction to Queueing Theory</vt:lpstr>
      <vt:lpstr>What is Queueing Theory?</vt:lpstr>
      <vt:lpstr>Applications</vt:lpstr>
      <vt:lpstr>Air Travel</vt:lpstr>
      <vt:lpstr>Intuition Check</vt:lpstr>
      <vt:lpstr>Actually,</vt:lpstr>
      <vt:lpstr>Start Simple: Ignoring</vt:lpstr>
      <vt:lpstr>Notation: Input Measures</vt:lpstr>
      <vt:lpstr>Notation: Output Measures</vt:lpstr>
      <vt:lpstr>Standard Problems</vt:lpstr>
      <vt:lpstr>Basic Output Measures: when?</vt:lpstr>
      <vt:lpstr>Fancy Output Measures</vt:lpstr>
      <vt:lpstr>Little's Law</vt:lpstr>
      <vt:lpstr>The Main Formula: Setup</vt:lpstr>
      <vt:lpstr>The Main Formula</vt:lpstr>
      <vt:lpstr>Make a spreadsheet &amp; graph</vt:lpstr>
      <vt:lpstr>Wq for M/M/1 system</vt:lpstr>
      <vt:lpstr>But Averages Aren’t Everything</vt:lpstr>
      <vt:lpstr>Multi-Server as single-server?</vt:lpstr>
      <vt:lpstr>Single vs Multi-Server</vt:lpstr>
      <vt:lpstr>3 Laws of Applied Queueing Theory</vt:lpstr>
      <vt:lpstr>PowerPoint Presentation</vt:lpstr>
      <vt:lpstr>Practice with the 3rd Law</vt:lpstr>
      <vt:lpstr>PowerPoint Presentation</vt:lpstr>
      <vt:lpstr>More on efficiency</vt:lpstr>
      <vt:lpstr>Except for Data Networks </vt:lpstr>
      <vt:lpstr>Service Ordering</vt:lpstr>
      <vt:lpstr>Service Ordering: lower mean wait!</vt:lpstr>
      <vt:lpstr>Appointment-based queueing</vt:lpstr>
      <vt:lpstr>Time-of-Day arrivals?</vt:lpstr>
      <vt:lpstr>Software</vt:lpstr>
      <vt:lpstr>Bigger Issues</vt:lpstr>
    </vt:vector>
  </TitlesOfParts>
  <Company>Eastern Michigan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Queueing Theory</dc:title>
  <dc:creator>User</dc:creator>
  <cp:lastModifiedBy>Andrew Ross</cp:lastModifiedBy>
  <cp:revision>14</cp:revision>
  <dcterms:created xsi:type="dcterms:W3CDTF">2012-10-16T20:42:12Z</dcterms:created>
  <dcterms:modified xsi:type="dcterms:W3CDTF">2015-06-01T15:55:03Z</dcterms:modified>
</cp:coreProperties>
</file>